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740" autoAdjust="0"/>
  </p:normalViewPr>
  <p:slideViewPr>
    <p:cSldViewPr snapToGrid="0">
      <p:cViewPr varScale="1">
        <p:scale>
          <a:sx n="63" d="100"/>
          <a:sy n="63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Feuil1!$H$1:$H$7</c:f>
              <c:strCache>
                <c:ptCount val="6"/>
                <c:pt idx="1">
                  <c:v>Présence de séquestre</c:v>
                </c:pt>
                <c:pt idx="2">
                  <c:v>Reflux veineux superficiel</c:v>
                </c:pt>
                <c:pt idx="3">
                  <c:v>Reflux veineux profond</c:v>
                </c:pt>
                <c:pt idx="4">
                  <c:v>Reflux des perforantes</c:v>
                </c:pt>
                <c:pt idx="5">
                  <c:v>Dilatation veineuse</c:v>
                </c:pt>
              </c:strCache>
              <c:extLst/>
            </c:strRef>
          </c:cat>
          <c:val>
            <c:numRef>
              <c:f>Feuil1!$I$1:$I$7</c:f>
              <c:numCache>
                <c:formatCode>0.00%</c:formatCode>
                <c:ptCount val="6"/>
                <c:pt idx="0">
                  <c:v>0.32579999999999998</c:v>
                </c:pt>
                <c:pt idx="1">
                  <c:v>0.29210000000000003</c:v>
                </c:pt>
                <c:pt idx="2">
                  <c:v>0.88759999999999994</c:v>
                </c:pt>
                <c:pt idx="3">
                  <c:v>0.40450000000000003</c:v>
                </c:pt>
                <c:pt idx="4">
                  <c:v>3.0499999999999999E-2</c:v>
                </c:pt>
                <c:pt idx="5">
                  <c:v>0.65169999999999995</c:v>
                </c:pt>
              </c:numCache>
              <c:extLst/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746525136"/>
        <c:axId val="746531664"/>
      </c:barChart>
      <c:catAx>
        <c:axId val="74652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r-FR"/>
          </a:p>
        </c:txPr>
        <c:crossAx val="746531664"/>
        <c:crosses val="autoZero"/>
        <c:auto val="1"/>
        <c:lblAlgn val="ctr"/>
        <c:lblOffset val="100"/>
        <c:noMultiLvlLbl val="0"/>
      </c:catAx>
      <c:valAx>
        <c:axId val="74653166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746525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CDFBFD1-3A01-475C-A0FC-B3BB84F020CE}" type="PERCENTAGE">
                      <a:rPr lang="en-US" sz="2400" dirty="0">
                        <a:solidFill>
                          <a:schemeClr val="tx1"/>
                        </a:solidFill>
                      </a:rPr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[POURCENTAGE]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72009C1-F736-4C76-8857-BC56F046B0E8}" type="PERCENTAGE">
                      <a:rPr lang="en-US" sz="2400">
                        <a:solidFill>
                          <a:schemeClr val="tx1"/>
                        </a:solidFill>
                      </a:rPr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[POURCENTAGE]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5518157100011512"/>
                  <c:y val="4.63746410107713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6E7DB5A-9887-4860-8ABA-6392BAA9BFB8}" type="PERCENTAGE">
                      <a: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[POURCENTAGE]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028304409270798E-2"/>
                      <c:h val="0.15860314537297829"/>
                    </c:manualLayout>
                  </c15:layout>
                  <c15:dlblFieldTable/>
                  <c15:showDataLabelsRange val="0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Feuil1!$L$3:$L$5</c:f>
              <c:strCache>
                <c:ptCount val="3"/>
                <c:pt idx="0">
                  <c:v>bonne</c:v>
                </c:pt>
                <c:pt idx="1">
                  <c:v>moyenne</c:v>
                </c:pt>
                <c:pt idx="2">
                  <c:v>mauvaise</c:v>
                </c:pt>
              </c:strCache>
            </c:strRef>
          </c:cat>
          <c:val>
            <c:numRef>
              <c:f>Feuil1!$M$3:$M$5</c:f>
              <c:numCache>
                <c:formatCode>0%</c:formatCode>
                <c:ptCount val="3"/>
                <c:pt idx="0">
                  <c:v>0.21</c:v>
                </c:pt>
                <c:pt idx="1">
                  <c:v>0.33</c:v>
                </c:pt>
                <c:pt idx="2">
                  <c:v>0.46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0.77129201960357585"/>
          <c:y val="0.30599584871623375"/>
          <c:w val="0.21089181905251878"/>
          <c:h val="0.3428399246406649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918C7-C5D2-4948-B733-C70B57824D21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81DDB-E9F4-470D-A916-8B11598A95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3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Persistance du thrombus</a:t>
            </a:r>
            <a:r>
              <a:rPr lang="fr-FR" baseline="0" dirty="0" smtClean="0"/>
              <a:t> au niveau des veines proximale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81DDB-E9F4-470D-A916-8B11598A95F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01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L’anticoagulation, le drainage postural et les mesures </a:t>
            </a:r>
            <a:r>
              <a:rPr lang="fr-FR" sz="1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hygiéno</a:t>
            </a:r>
            <a:r>
              <a:rPr lang="fr-FR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diététiques ont été initiés chez 88 patients SPT+ soit 98,88%. </a:t>
            </a:r>
            <a:endParaRPr lang="fr-FR" sz="1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81DDB-E9F4-470D-A916-8B11598A95F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3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 dirty="0" smtClean="0"/>
              <a:t>Tableau représente les différents  facteurs recherchés </a:t>
            </a:r>
          </a:p>
          <a:p>
            <a:r>
              <a:rPr lang="fr-FR" baseline="0" dirty="0" smtClean="0"/>
              <a:t>Et Après  analyse multivarié les facteurs de risque associés à la survenu SPT étaient………….</a:t>
            </a:r>
          </a:p>
          <a:p>
            <a:r>
              <a:rPr lang="fr-FR" baseline="0" dirty="0" smtClean="0"/>
              <a:t>IMC sup 25 : </a:t>
            </a:r>
            <a:r>
              <a:rPr lang="fr-FR" baseline="0" dirty="0" err="1" smtClean="0"/>
              <a:t>Odd</a:t>
            </a:r>
            <a:r>
              <a:rPr lang="fr-FR" baseline="0" dirty="0" smtClean="0"/>
              <a:t> ratio 8,45 fois le risque de présenter le SPT que les patients qui ont un IMC </a:t>
            </a:r>
            <a:r>
              <a:rPr lang="fr-FR" baseline="0" dirty="0" err="1" smtClean="0"/>
              <a:t>inf</a:t>
            </a:r>
            <a:r>
              <a:rPr lang="fr-FR" baseline="0" dirty="0" smtClean="0"/>
              <a:t> à 25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81DDB-E9F4-470D-A916-8B11598A95F1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725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Patient</a:t>
            </a:r>
            <a:r>
              <a:rPr lang="fr-FR" baseline="0" dirty="0" smtClean="0"/>
              <a:t> n’ayant pas </a:t>
            </a:r>
            <a:r>
              <a:rPr lang="fr-FR" baseline="0" dirty="0" err="1" smtClean="0"/>
              <a:t>béneficié</a:t>
            </a:r>
            <a:r>
              <a:rPr lang="fr-FR" baseline="0" dirty="0" smtClean="0"/>
              <a:t> du traitement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81DDB-E9F4-470D-A916-8B11598A95F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975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x-none" sz="1200" dirty="0" smtClean="0"/>
              <a:t>Thrombus hyperéchogène et hétérogène.</a:t>
            </a:r>
          </a:p>
          <a:p>
            <a:pPr lvl="0">
              <a:buSzPct val="45000"/>
              <a:buFont typeface="StarSymbol"/>
              <a:buChar char="●"/>
            </a:pPr>
            <a:r>
              <a:rPr lang="x-none" sz="1200" dirty="0" smtClean="0"/>
              <a:t> Le codage couleur et l'enregistrement d'un signal pulsé possibles car début de reperméabilisation</a:t>
            </a:r>
            <a:endParaRPr lang="x-none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81DDB-E9F4-470D-A916-8B11598A95F1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37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29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06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81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12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75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56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90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1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89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40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CFDC4-1724-4011-B0F1-352CBBB5FCE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3EA3-C874-4E5B-B264-697CEDDE71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08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41419" y="948990"/>
            <a:ext cx="9144000" cy="1655762"/>
          </a:xfrm>
        </p:spPr>
        <p:txBody>
          <a:bodyPr>
            <a:noAutofit/>
          </a:bodyPr>
          <a:lstStyle/>
          <a:p>
            <a:r>
              <a:rPr lang="fr-FR" sz="3600" b="1" dirty="0" smtClean="0"/>
              <a:t>CARACTÉRISTIQUES DIAGNOSTIQUES ET FACTEURS ASSOCIÉS À LA SURVENUE DU SYNDROME POST THROMBOTIQUE DANS LA VILLE DE OUAGADOUGOU</a:t>
            </a:r>
            <a:endParaRPr lang="fr-FR" sz="36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221345" y="4572000"/>
            <a:ext cx="8384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NIANKARA .A,  </a:t>
            </a:r>
            <a:r>
              <a:rPr lang="fr-FR" b="1" u="sng" dirty="0"/>
              <a:t>DEUMAGA .F</a:t>
            </a:r>
            <a:r>
              <a:rPr lang="fr-FR" dirty="0"/>
              <a:t>,  YAMEOGO.N.V, KUELANG KENGNI. X.G, KANTIONO.R.M,  OUEDRAOGO .G.H.K,  MINOUNGOU.B.M,  HOUBA.D.T.U,  COMPAORE.L, AGBO- OLA .I.O.C,  DOMLAN.A.K.E,  ZABSONRE.P</a:t>
            </a:r>
          </a:p>
        </p:txBody>
      </p:sp>
    </p:spTree>
    <p:extLst>
      <p:ext uri="{BB962C8B-B14F-4D97-AF65-F5344CB8AC3E}">
        <p14:creationId xmlns:p14="http://schemas.microsoft.com/office/powerpoint/2010/main" val="122023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6004" y="1"/>
            <a:ext cx="10757094" cy="1127760"/>
          </a:xfrm>
        </p:spPr>
        <p:txBody>
          <a:bodyPr/>
          <a:lstStyle/>
          <a:p>
            <a:r>
              <a:rPr lang="fr-FR" b="1" dirty="0" smtClean="0"/>
              <a:t>2- Résultats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6751" y="9189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b="1" u="sng" dirty="0" smtClean="0"/>
              <a:t>Traitement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628934"/>
              </p:ext>
            </p:extLst>
          </p:nvPr>
        </p:nvGraphicFramePr>
        <p:xfrm>
          <a:off x="536004" y="1544605"/>
          <a:ext cx="10156872" cy="4644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24806"/>
                <a:gridCol w="1872718"/>
                <a:gridCol w="2859348"/>
              </a:tblGrid>
              <a:tr h="6635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Traitement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%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635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Anticoagulant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88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98,88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635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Drainage postural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88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98,88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635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Bas de compression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88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98,88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635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MHD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88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98,88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635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</a:rPr>
                        <a:t>Veinotonique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5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5,62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635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Aucun traitement</a:t>
                      </a:r>
                      <a:endParaRPr lang="fr-F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1,12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19050" marB="19050" anchor="ctr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185261" y="6230319"/>
            <a:ext cx="6075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Tableau 4: modalités thérapeutiques</a:t>
            </a:r>
            <a:endParaRPr lang="fr-FR" b="1" dirty="0"/>
          </a:p>
        </p:txBody>
      </p:sp>
      <p:sp>
        <p:nvSpPr>
          <p:cNvPr id="6" name="Ellipse 5"/>
          <p:cNvSpPr/>
          <p:nvPr/>
        </p:nvSpPr>
        <p:spPr>
          <a:xfrm>
            <a:off x="6492240" y="5562600"/>
            <a:ext cx="3703320" cy="66771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8702040" y="2240280"/>
            <a:ext cx="1264920" cy="260604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15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2- Résultats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 smtClean="0"/>
              <a:t>Traitement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lnSpc>
                <a:spcPct val="200000"/>
              </a:lnSpc>
              <a:buNone/>
            </a:pPr>
            <a:r>
              <a:rPr lang="fr-FR" sz="2400" dirty="0" smtClean="0"/>
              <a:t>La </a:t>
            </a:r>
            <a:r>
              <a:rPr lang="fr-FR" sz="2400" dirty="0"/>
              <a:t>combinaison HBPM + AVK était le plus prescrit (96,62%) </a:t>
            </a:r>
            <a:endParaRPr lang="fr-FR" sz="24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fr-FR" sz="2400" dirty="0" smtClean="0"/>
              <a:t>suivi </a:t>
            </a:r>
            <a:r>
              <a:rPr lang="fr-FR" sz="2400" dirty="0"/>
              <a:t>de celle HBPM + AOD (2,25%).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221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2- Résultats</a:t>
            </a:r>
            <a:endParaRPr lang="fr-FR" b="1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757906"/>
              </p:ext>
            </p:extLst>
          </p:nvPr>
        </p:nvGraphicFramePr>
        <p:xfrm>
          <a:off x="838199" y="1208868"/>
          <a:ext cx="10692539" cy="506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324746" y="6269953"/>
            <a:ext cx="672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Figure 2:  observance  du traitement</a:t>
            </a:r>
            <a:endParaRPr lang="fr-FR" b="1" dirty="0"/>
          </a:p>
        </p:txBody>
      </p:sp>
      <p:sp>
        <p:nvSpPr>
          <p:cNvPr id="3" name="Ellipse 2"/>
          <p:cNvSpPr/>
          <p:nvPr/>
        </p:nvSpPr>
        <p:spPr>
          <a:xfrm>
            <a:off x="3642103" y="2758698"/>
            <a:ext cx="1813300" cy="190629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24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"/>
            <a:ext cx="10538847" cy="68924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2- Résultats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28582"/>
              </p:ext>
            </p:extLst>
          </p:nvPr>
        </p:nvGraphicFramePr>
        <p:xfrm>
          <a:off x="923440" y="689243"/>
          <a:ext cx="9723895" cy="5576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9292"/>
                <a:gridCol w="2267814"/>
                <a:gridCol w="2038759"/>
                <a:gridCol w="2038759"/>
                <a:gridCol w="729271"/>
              </a:tblGrid>
              <a:tr h="398314">
                <a:tc rowSpan="3"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Variables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Analyse univariée 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Analyse multivariée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831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9831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OR (IC : 95%)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p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OR (IC : 95%)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p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  <a:tr h="39831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Distension Veineuse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4,67[1,50-14,46]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&lt;0,01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0,81 </a:t>
                      </a:r>
                      <a:r>
                        <a:rPr lang="fr-FR" sz="900">
                          <a:effectLst/>
                        </a:rPr>
                        <a:t>[0,13-5,08]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0,83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  <a:tr h="39831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IMC&gt;25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2,53[1,11-5,78]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0,02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</a:rPr>
                        <a:t>8,45[1,59-44,84]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</a:rPr>
                        <a:t>0,01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  <a:tr h="39831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ATCD MTEV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3,50[1,13-10,88]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0,02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</a:rPr>
                        <a:t>8,66[0,83-90,69]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effectLst/>
                        </a:rPr>
                        <a:t>0,01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  <a:tr h="796626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Mauvaise observance thérapeutique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11,22[4,63-27,17]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&lt;0,01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</a:rPr>
                        <a:t>7,38[2,48-22,03]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</a:rPr>
                        <a:t>&lt;0,01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  <a:tr h="39831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VFC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12,41[4,70-32,79]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&lt;0,01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</a:rPr>
                        <a:t>8,34[2,12-23,98]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</a:rPr>
                        <a:t>&lt;0,01</a:t>
                      </a:r>
                      <a:endParaRPr lang="fr-F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  <a:tr h="39831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PVS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5,07[1,43-17,94]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&lt;0,01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5,96[0,74-48,34]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0,09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  <a:tr h="39831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SRV  +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ND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0,05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  <a:tr h="39831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Profil Hb AA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0,48[0,21-1,07]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0,07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  <a:tr h="796626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Ancienneté thrombose &gt;27 mois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1,77 [0,75-4,19]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0,22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922655" algn="l"/>
                        </a:tabLs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52" marR="49952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293461" y="6393839"/>
            <a:ext cx="6385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Tableau 4: facteurs associés à la survenue du SPT</a:t>
            </a:r>
            <a:endParaRPr lang="fr-FR" b="1" dirty="0"/>
          </a:p>
        </p:txBody>
      </p:sp>
      <p:sp>
        <p:nvSpPr>
          <p:cNvPr id="6" name="Ellipse 5"/>
          <p:cNvSpPr/>
          <p:nvPr/>
        </p:nvSpPr>
        <p:spPr>
          <a:xfrm>
            <a:off x="8260597" y="2280883"/>
            <a:ext cx="2278250" cy="47781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10089397" y="2650210"/>
            <a:ext cx="449450" cy="27897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873139" y="2650211"/>
            <a:ext cx="2774197" cy="477816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873140" y="3017849"/>
            <a:ext cx="3099660" cy="735918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8260597" y="3895080"/>
            <a:ext cx="2471978" cy="369328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56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3- iconographie</a:t>
            </a:r>
            <a:endParaRPr lang="fr-FR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238" y="365125"/>
            <a:ext cx="5301161" cy="5301161"/>
          </a:xfrm>
        </p:spPr>
      </p:pic>
    </p:spTree>
    <p:extLst>
      <p:ext uri="{BB962C8B-B14F-4D97-AF65-F5344CB8AC3E}">
        <p14:creationId xmlns:p14="http://schemas.microsoft.com/office/powerpoint/2010/main" val="75355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3- iconographie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88" y="1394847"/>
            <a:ext cx="4470726" cy="4586750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161" y="1027906"/>
            <a:ext cx="4934639" cy="495369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25125" y="2371241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084164" y="2107769"/>
            <a:ext cx="1906290" cy="3091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Poplité persistant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72400" y="5181600"/>
            <a:ext cx="2103120" cy="3505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Séquestre VFC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32021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 smtClean="0"/>
              <a:t>conclusion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fr-FR" sz="2400" dirty="0"/>
              <a:t>Le SPT est fréquent chez les patients aux ATCD de TVP  dans la ville de Ouagadougou. </a:t>
            </a:r>
            <a:endParaRPr lang="fr-FR" sz="2400" dirty="0" smtClean="0"/>
          </a:p>
          <a:p>
            <a:pPr marL="0" indent="0" algn="just">
              <a:lnSpc>
                <a:spcPct val="200000"/>
              </a:lnSpc>
              <a:buNone/>
            </a:pPr>
            <a:r>
              <a:rPr lang="fr-FR" sz="2400" dirty="0" smtClean="0"/>
              <a:t>Les </a:t>
            </a:r>
            <a:r>
              <a:rPr lang="fr-FR" sz="2400" dirty="0"/>
              <a:t>facteurs associés à la survenue du SPT sont </a:t>
            </a:r>
            <a:r>
              <a:rPr lang="fr-FR" sz="2400" dirty="0" smtClean="0"/>
              <a:t>le surpoids, </a:t>
            </a:r>
            <a:r>
              <a:rPr lang="fr-FR" sz="2400" dirty="0"/>
              <a:t>la thrombose de la </a:t>
            </a:r>
            <a:r>
              <a:rPr lang="fr-FR" sz="2400" dirty="0" smtClean="0"/>
              <a:t>VFC, l’ATCD de MTEV </a:t>
            </a:r>
            <a:r>
              <a:rPr lang="fr-FR" sz="2400" dirty="0"/>
              <a:t>et l’inobservance </a:t>
            </a:r>
            <a:r>
              <a:rPr lang="fr-FR" sz="2400" dirty="0" smtClean="0"/>
              <a:t>thérapeutique.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10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Merci pour votre attention</a:t>
            </a:r>
            <a:endParaRPr lang="fr-F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27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FR" b="1" u="sng" dirty="0"/>
              <a:t>Introduction 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600" dirty="0"/>
              <a:t>Le syndrome post-thrombotique (SPT) ou maladie post </a:t>
            </a:r>
            <a:r>
              <a:rPr lang="fr-FR" sz="2600" dirty="0" err="1"/>
              <a:t>phlebitique</a:t>
            </a:r>
            <a:r>
              <a:rPr lang="fr-FR" sz="2600" dirty="0"/>
              <a:t> (MPP) est la complication chronique la plus fréquente d’une thrombose veineuse profonde.</a:t>
            </a:r>
          </a:p>
          <a:p>
            <a:pPr>
              <a:lnSpc>
                <a:spcPct val="150000"/>
              </a:lnSpc>
            </a:pPr>
            <a:r>
              <a:rPr lang="fr-FR" sz="2600" dirty="0"/>
              <a:t>Elle se définit comme l’ensemble de manifestations cliniques d’insuffisance veineuse chronique survenant à moyen ou long terme après une thrombose veineuse profonde (TVP). Peu d’étude existe dans la littérature sur les modalités évolutives des TVP dans la ville de Ouagadougou.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194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Objectifs</a:t>
            </a:r>
            <a:r>
              <a:rPr lang="fr-FR" b="1" dirty="0"/>
              <a:t>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fr-FR" dirty="0"/>
              <a:t>Déterminer la fréquence et les facteurs associés la survenue du syndrome post thrombotique</a:t>
            </a:r>
          </a:p>
          <a:p>
            <a:pPr marL="0" indent="0">
              <a:lnSpc>
                <a:spcPct val="20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155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6394" y="0"/>
            <a:ext cx="10515600" cy="1325563"/>
          </a:xfrm>
        </p:spPr>
        <p:txBody>
          <a:bodyPr/>
          <a:lstStyle/>
          <a:p>
            <a:r>
              <a:rPr lang="fr-FR" b="1" dirty="0" smtClean="0"/>
              <a:t>1- Patients </a:t>
            </a:r>
            <a:r>
              <a:rPr lang="fr-FR" b="1" dirty="0"/>
              <a:t>et méthodes</a:t>
            </a:r>
            <a:r>
              <a:rPr lang="fr-FR" dirty="0"/>
              <a:t>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04552"/>
            <a:ext cx="12067503" cy="567958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fr-FR" sz="2400" dirty="0"/>
              <a:t>Il s’est agi  d’une étude transversale descriptive et analytique portant sur les patients  ayant présenté une TVP depuis au moins 06 mois. </a:t>
            </a:r>
            <a:endParaRPr lang="fr-FR" sz="24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fr-FR" sz="2400" dirty="0" smtClean="0"/>
              <a:t>Les </a:t>
            </a:r>
            <a:r>
              <a:rPr lang="fr-FR" sz="2400" dirty="0"/>
              <a:t>patients ont été revus et ont bénéficié d’un examen clinique complet assorti d’un écho Doppler veineux des membres inférieurs. </a:t>
            </a:r>
            <a:endParaRPr lang="fr-FR" sz="24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fr-FR" sz="2400" dirty="0" smtClean="0"/>
              <a:t>Les </a:t>
            </a:r>
            <a:r>
              <a:rPr lang="fr-FR" sz="2400" dirty="0"/>
              <a:t>critères diagnostiques étaient basés sur le score  de </a:t>
            </a:r>
            <a:r>
              <a:rPr lang="fr-FR" sz="2400" dirty="0" err="1"/>
              <a:t>Villalta</a:t>
            </a:r>
            <a:r>
              <a:rPr lang="fr-FR" sz="2400" dirty="0"/>
              <a:t> et les données écho Doppler veineux. </a:t>
            </a:r>
            <a:endParaRPr lang="fr-FR" sz="24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fr-FR" sz="2400" dirty="0" smtClean="0"/>
              <a:t>Nous </a:t>
            </a:r>
            <a:r>
              <a:rPr lang="fr-FR" sz="2400" dirty="0"/>
              <a:t>avons réalisé une analyse </a:t>
            </a:r>
            <a:r>
              <a:rPr lang="fr-FR" sz="2400" dirty="0" err="1"/>
              <a:t>bivariés</a:t>
            </a:r>
            <a:r>
              <a:rPr lang="fr-FR" sz="2400" dirty="0"/>
              <a:t> à la recherche des facteurs associés à la survenue du SPT</a:t>
            </a:r>
          </a:p>
        </p:txBody>
      </p:sp>
    </p:spTree>
    <p:extLst>
      <p:ext uri="{BB962C8B-B14F-4D97-AF65-F5344CB8AC3E}">
        <p14:creationId xmlns:p14="http://schemas.microsoft.com/office/powerpoint/2010/main" val="42586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0"/>
            <a:ext cx="10515600" cy="1325563"/>
          </a:xfrm>
        </p:spPr>
        <p:txBody>
          <a:bodyPr/>
          <a:lstStyle/>
          <a:p>
            <a:r>
              <a:rPr lang="fr-FR" b="1" dirty="0" smtClean="0"/>
              <a:t>2- Résultats</a:t>
            </a:r>
            <a:r>
              <a:rPr lang="fr-FR" b="1" dirty="0"/>
              <a:t>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89" y="1325563"/>
            <a:ext cx="11951594" cy="4851400"/>
          </a:xfrm>
        </p:spPr>
        <p:txBody>
          <a:bodyPr/>
          <a:lstStyle/>
          <a:p>
            <a:pPr marL="0" indent="0">
              <a:buNone/>
            </a:pPr>
            <a:r>
              <a:rPr lang="fr-FR" b="1" u="sng" dirty="0" smtClean="0"/>
              <a:t>Épidémiologie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/>
              <a:t> </a:t>
            </a:r>
            <a:r>
              <a:rPr lang="fr-FR" sz="2400" dirty="0" smtClean="0"/>
              <a:t>Nous </a:t>
            </a:r>
            <a:r>
              <a:rPr lang="fr-FR" sz="2400" dirty="0"/>
              <a:t>avons pu  recruter 89 </a:t>
            </a:r>
            <a:r>
              <a:rPr lang="fr-FR" sz="2400" dirty="0" smtClean="0"/>
              <a:t>patients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/>
              <a:t> </a:t>
            </a:r>
            <a:r>
              <a:rPr lang="fr-FR" sz="2400" dirty="0" smtClean="0"/>
              <a:t>    -  </a:t>
            </a:r>
            <a:r>
              <a:rPr lang="fr-FR" sz="2400" dirty="0"/>
              <a:t>la moyenne d’âge était 54,18 ± 13,73  ans avec des extrêmes de 21 et 83 ans </a:t>
            </a:r>
            <a:endParaRPr lang="fr-FR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 smtClean="0"/>
              <a:t>    - Nous </a:t>
            </a:r>
            <a:r>
              <a:rPr lang="fr-FR" sz="2400" dirty="0"/>
              <a:t>avons trouvé une légère prédominance féminine de 52,81% avec un sex-ratio de 0,89</a:t>
            </a:r>
            <a:r>
              <a:rPr lang="fr-FR" sz="24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/>
              <a:t> </a:t>
            </a:r>
            <a:r>
              <a:rPr lang="fr-FR" sz="2400" dirty="0" smtClean="0"/>
              <a:t>   -  </a:t>
            </a:r>
            <a:r>
              <a:rPr lang="fr-FR" sz="2400" dirty="0"/>
              <a:t>La prévalence du SPT était de 67,94% avec un délai de survenu  de 27,78 mois en moyenne après le dernier épisode de TVP</a:t>
            </a:r>
          </a:p>
        </p:txBody>
      </p:sp>
    </p:spTree>
    <p:extLst>
      <p:ext uri="{BB962C8B-B14F-4D97-AF65-F5344CB8AC3E}">
        <p14:creationId xmlns:p14="http://schemas.microsoft.com/office/powerpoint/2010/main" val="53613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2- Résultats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 smtClean="0"/>
              <a:t>Clinique</a:t>
            </a:r>
            <a:r>
              <a:rPr lang="fr-FR" dirty="0" smtClean="0"/>
              <a:t>:</a:t>
            </a:r>
            <a:r>
              <a:rPr lang="fr-FR" dirty="0"/>
              <a:t> Selon le score  de </a:t>
            </a:r>
            <a:r>
              <a:rPr lang="fr-FR" dirty="0" smtClean="0"/>
              <a:t>VILLALTA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988"/>
              </p:ext>
            </p:extLst>
          </p:nvPr>
        </p:nvGraphicFramePr>
        <p:xfrm>
          <a:off x="838200" y="2499359"/>
          <a:ext cx="10820400" cy="3535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2159"/>
                <a:gridCol w="2958258"/>
                <a:gridCol w="3649983"/>
              </a:tblGrid>
              <a:tr h="7071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Classification VILLALTA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%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7071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SPT léger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44,94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7071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SPT modéré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37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41,58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7071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SPT sévère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13,48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70713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Total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131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100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161654" y="6311900"/>
            <a:ext cx="4773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Tableau 1: SPT selon la classification de VILLALTA</a:t>
            </a:r>
            <a:endParaRPr lang="fr-FR" b="1" dirty="0"/>
          </a:p>
        </p:txBody>
      </p:sp>
      <p:sp>
        <p:nvSpPr>
          <p:cNvPr id="7" name="Ellipse 6"/>
          <p:cNvSpPr/>
          <p:nvPr/>
        </p:nvSpPr>
        <p:spPr>
          <a:xfrm>
            <a:off x="8961120" y="3169920"/>
            <a:ext cx="2011680" cy="609600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65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2- Résultats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Clinique</a:t>
            </a:r>
            <a:r>
              <a:rPr lang="fr-FR" dirty="0" smtClean="0"/>
              <a:t>: </a:t>
            </a:r>
            <a:r>
              <a:rPr lang="fr-FR" dirty="0"/>
              <a:t>Les signes fonctionnels </a:t>
            </a:r>
            <a:r>
              <a:rPr lang="fr-FR" dirty="0" smtClean="0"/>
              <a:t>dominés par</a:t>
            </a:r>
          </a:p>
          <a:p>
            <a:pPr marL="0" indent="0">
              <a:buNone/>
            </a:pPr>
            <a:r>
              <a:rPr lang="fr-FR" dirty="0" smtClean="0"/>
              <a:t>                                                                    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334248"/>
              </p:ext>
            </p:extLst>
          </p:nvPr>
        </p:nvGraphicFramePr>
        <p:xfrm>
          <a:off x="1375856" y="2506481"/>
          <a:ext cx="8435663" cy="3670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0120"/>
                <a:gridCol w="1490005"/>
                <a:gridCol w="1935538"/>
              </a:tblGrid>
              <a:tr h="6117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Signes fonctionnels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%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117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Crampe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80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89,89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117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Lourdeur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79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88,76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117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Paresthésie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51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57,30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117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Douleur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53,93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6117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Prurit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5,62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448732" y="6311900"/>
            <a:ext cx="6695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Tableau 2: signes fonctionnels du SPT</a:t>
            </a:r>
            <a:endParaRPr lang="fr-FR" b="1" dirty="0"/>
          </a:p>
        </p:txBody>
      </p:sp>
      <p:sp>
        <p:nvSpPr>
          <p:cNvPr id="5" name="Ellipse 4"/>
          <p:cNvSpPr/>
          <p:nvPr/>
        </p:nvSpPr>
        <p:spPr>
          <a:xfrm>
            <a:off x="8353586" y="3068664"/>
            <a:ext cx="1270861" cy="60443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8353586" y="3808035"/>
            <a:ext cx="1270861" cy="68647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84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3566"/>
            <a:ext cx="10515600" cy="1325563"/>
          </a:xfrm>
        </p:spPr>
        <p:txBody>
          <a:bodyPr/>
          <a:lstStyle/>
          <a:p>
            <a:r>
              <a:rPr lang="fr-FR" b="1" dirty="0" smtClean="0"/>
              <a:t>2- Résultats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175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Clinique</a:t>
            </a:r>
            <a:r>
              <a:rPr lang="fr-FR" dirty="0" smtClean="0"/>
              <a:t>: signes physiques dominés par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770562"/>
              </p:ext>
            </p:extLst>
          </p:nvPr>
        </p:nvGraphicFramePr>
        <p:xfrm>
          <a:off x="838200" y="1845866"/>
          <a:ext cx="9414455" cy="4430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1116"/>
                <a:gridCol w="2032759"/>
                <a:gridCol w="2640580"/>
              </a:tblGrid>
              <a:tr h="553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Signes Physiques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%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553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Œdème pré tibial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89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100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553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Induration de la peau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</a:rPr>
                        <a:t>24,72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553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Hyperpigmentation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23,60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553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Douleur compression mollet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21,35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553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Ulcère veineux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10,11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553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Ectasie veineuse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10,11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  <a:tr h="553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Rougeur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2,25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imSun" panose="02010600030101010101" pitchFamily="2" charset="-122"/>
                      </a:endParaRPr>
                    </a:p>
                  </a:txBody>
                  <a:tcPr marL="28575" marR="28575" marT="19050" marB="19050"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820692" y="6276202"/>
            <a:ext cx="612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Tableau 3: signes physiques</a:t>
            </a:r>
            <a:endParaRPr lang="fr-FR" b="1" dirty="0"/>
          </a:p>
        </p:txBody>
      </p:sp>
      <p:sp>
        <p:nvSpPr>
          <p:cNvPr id="4" name="Ellipse 3"/>
          <p:cNvSpPr/>
          <p:nvPr/>
        </p:nvSpPr>
        <p:spPr>
          <a:xfrm>
            <a:off x="5730240" y="2392680"/>
            <a:ext cx="3712365" cy="45089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5730240" y="2982092"/>
            <a:ext cx="4114799" cy="56876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32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2- Résultats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EchoDoppler</a:t>
            </a:r>
            <a:r>
              <a:rPr lang="fr-FR" dirty="0" smtClean="0"/>
              <a:t> veineux des membres inférieurs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6281336"/>
              </p:ext>
            </p:extLst>
          </p:nvPr>
        </p:nvGraphicFramePr>
        <p:xfrm>
          <a:off x="1348154" y="2629693"/>
          <a:ext cx="7134664" cy="3278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433711" y="6176963"/>
            <a:ext cx="7283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Figure 1 : représentation des différents résultats à l’</a:t>
            </a:r>
            <a:r>
              <a:rPr lang="fr-FR" b="1" dirty="0" err="1" smtClean="0"/>
              <a:t>echoDoppler</a:t>
            </a:r>
            <a:r>
              <a:rPr lang="fr-FR" b="1" dirty="0" smtClean="0"/>
              <a:t> veineux 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596324" y="5315919"/>
            <a:ext cx="1069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Persistance du thrombus</a:t>
            </a:r>
            <a:endParaRPr lang="fr-FR" sz="1200" dirty="0"/>
          </a:p>
        </p:txBody>
      </p:sp>
      <p:sp>
        <p:nvSpPr>
          <p:cNvPr id="9" name="Ellipse 8"/>
          <p:cNvSpPr/>
          <p:nvPr/>
        </p:nvSpPr>
        <p:spPr>
          <a:xfrm>
            <a:off x="1725769" y="4108361"/>
            <a:ext cx="707942" cy="93902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721995" y="2987898"/>
            <a:ext cx="1506828" cy="54091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03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6323</TotalTime>
  <Words>694</Words>
  <Application>Microsoft Office PowerPoint</Application>
  <PresentationFormat>Grand écran</PresentationFormat>
  <Paragraphs>201</Paragraphs>
  <Slides>17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SimSun</vt:lpstr>
      <vt:lpstr>Arial</vt:lpstr>
      <vt:lpstr>Calibri</vt:lpstr>
      <vt:lpstr>Calibri Light</vt:lpstr>
      <vt:lpstr>StarSymbol</vt:lpstr>
      <vt:lpstr>Times New Roman</vt:lpstr>
      <vt:lpstr>Thème Office</vt:lpstr>
      <vt:lpstr>Présentation PowerPoint</vt:lpstr>
      <vt:lpstr>Introduction </vt:lpstr>
      <vt:lpstr>Objectifs </vt:lpstr>
      <vt:lpstr>1- Patients et méthodes </vt:lpstr>
      <vt:lpstr>2- Résultats </vt:lpstr>
      <vt:lpstr>2- Résultats</vt:lpstr>
      <vt:lpstr>2- Résultats</vt:lpstr>
      <vt:lpstr>2- Résultats</vt:lpstr>
      <vt:lpstr>2- Résultats</vt:lpstr>
      <vt:lpstr>2- Résultats</vt:lpstr>
      <vt:lpstr>2- Résultats</vt:lpstr>
      <vt:lpstr>2- Résultats</vt:lpstr>
      <vt:lpstr>2- Résultats</vt:lpstr>
      <vt:lpstr>3- iconographie</vt:lpstr>
      <vt:lpstr>3- iconographie</vt:lpstr>
      <vt:lpstr>conclusion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FABIO</dc:creator>
  <cp:lastModifiedBy>FABIO</cp:lastModifiedBy>
  <cp:revision>59</cp:revision>
  <dcterms:created xsi:type="dcterms:W3CDTF">2021-10-18T19:48:56Z</dcterms:created>
  <dcterms:modified xsi:type="dcterms:W3CDTF">2021-10-27T23:42:46Z</dcterms:modified>
</cp:coreProperties>
</file>